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a:t>مخاطر سُمّية المعادن </a:t>
            </a:r>
            <a:r>
              <a:rPr lang="ar-SA" b="1" dirty="0" smtClean="0"/>
              <a:t>الثقيلة</a:t>
            </a:r>
            <a:endParaRPr lang="ar-IQ" dirty="0"/>
          </a:p>
        </p:txBody>
      </p:sp>
      <p:sp>
        <p:nvSpPr>
          <p:cNvPr id="3" name="Content Placeholder 2"/>
          <p:cNvSpPr>
            <a:spLocks noGrp="1"/>
          </p:cNvSpPr>
          <p:nvPr>
            <p:ph idx="1"/>
          </p:nvPr>
        </p:nvSpPr>
        <p:spPr/>
        <p:txBody>
          <a:bodyPr>
            <a:normAutofit fontScale="85000" lnSpcReduction="10000"/>
          </a:bodyPr>
          <a:lstStyle/>
          <a:p>
            <a:pPr algn="r"/>
            <a:r>
              <a:rPr lang="ar-SA" b="1" u="sng" dirty="0"/>
              <a:t>مخاطر سُمّية المعادن الثقيلة</a:t>
            </a:r>
            <a:endParaRPr lang="en-US" b="1" i="1" dirty="0"/>
          </a:p>
          <a:p>
            <a:pPr algn="r" rtl="1"/>
            <a:r>
              <a:rPr lang="ar-SA" dirty="0"/>
              <a:t>تُعتبر المعادن الثقيلة خطيرةً لأنها تسبب تراكمًا أحيائيًّا، أي أنها ترفع من تركيز المادة الكيميائية لدى الكائن الحي عبر الوقت إذا ما تمت مقارنته بتركيز المادة الكيميائية في البيئة، وتتراكم هذه المواد السّامة في الكائن الحي بمجرد تناوله وتُخزّن بمعدلٍ أسرع من معدل تحطيمها أو إفرازها</a:t>
            </a:r>
            <a:r>
              <a:rPr lang="en-US" dirty="0"/>
              <a:t>.</a:t>
            </a:r>
          </a:p>
          <a:p>
            <a:pPr algn="r" rtl="1"/>
            <a:r>
              <a:rPr lang="ar-SA" dirty="0"/>
              <a:t>يمكن أن تصل هذه المعادن الثقيلة إلى المجاري المائية بسبب الفضلات الاستهلاكية والصناعية أو حتى بسبب المطر الحامضي الذي يخترق التربة ويحرر المعادن الثقيلة لتصل إلى المياه الجوفية والجداول والبحيرات والأنهار والمقصود بالمطر الحامضي هو أي هطولٍ مطريٍّ ممزوج بمكوناتٍ حامضيةٍ كحمض النتروجين أو حمض الكبريت</a:t>
            </a:r>
            <a:r>
              <a:rPr lang="en-US" dirty="0"/>
              <a:t>. </a:t>
            </a:r>
          </a:p>
          <a:p>
            <a:pPr algn="r"/>
            <a:endParaRPr lang="ar-IQ" dirty="0"/>
          </a:p>
        </p:txBody>
      </p:sp>
    </p:spTree>
    <p:extLst>
      <p:ext uri="{BB962C8B-B14F-4D97-AF65-F5344CB8AC3E}">
        <p14:creationId xmlns:p14="http://schemas.microsoft.com/office/powerpoint/2010/main" val="404961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0" indent="0" algn="r">
              <a:buNone/>
            </a:pPr>
            <a:r>
              <a:rPr lang="ar-SA" b="1" u="sng" dirty="0">
                <a:cs typeface="+mj-cs"/>
              </a:rPr>
              <a:t>أعراض تسمم المعادن الثقيلة</a:t>
            </a:r>
            <a:endParaRPr lang="en-US" b="1" i="1" dirty="0">
              <a:cs typeface="+mj-cs"/>
            </a:endParaRPr>
          </a:p>
          <a:p>
            <a:pPr marL="0" indent="0" algn="r">
              <a:buNone/>
            </a:pPr>
            <a:r>
              <a:rPr lang="ar-SA" b="1" dirty="0">
                <a:cs typeface="+mj-cs"/>
              </a:rPr>
              <a:t>الأعراض العامّة للتسمّم</a:t>
            </a:r>
            <a:endParaRPr lang="en-US" b="1" dirty="0">
              <a:cs typeface="+mj-cs"/>
            </a:endParaRPr>
          </a:p>
          <a:p>
            <a:pPr marL="0" indent="0" algn="r">
              <a:buNone/>
            </a:pPr>
            <a:r>
              <a:rPr lang="ar-SA" b="1" dirty="0">
                <a:cs typeface="+mj-cs"/>
              </a:rPr>
              <a:t>تشمل الأعراض العامة لتسمم المعادن الثقيلة ما يلي</a:t>
            </a:r>
            <a:endParaRPr lang="en-US" dirty="0">
              <a:cs typeface="+mj-cs"/>
            </a:endParaRPr>
          </a:p>
          <a:p>
            <a:pPr marL="0" indent="0" algn="r">
              <a:buNone/>
            </a:pPr>
            <a:r>
              <a:rPr lang="ar-IQ" b="1" dirty="0">
                <a:cs typeface="+mj-cs"/>
              </a:rPr>
              <a:t>الاسهال , الغثيان , الالم بطنية , الاقياء , ضيق التنفس , وخز في اليدين والقدمين , احساس بالبرودة .</a:t>
            </a:r>
            <a:endParaRPr lang="en-US" dirty="0">
              <a:cs typeface="+mj-cs"/>
            </a:endParaRPr>
          </a:p>
          <a:p>
            <a:pPr marL="0" indent="0" algn="r">
              <a:buNone/>
            </a:pPr>
            <a:r>
              <a:rPr lang="ar-SA" dirty="0">
                <a:cs typeface="+mj-cs"/>
              </a:rPr>
              <a:t>في حال تسمم الأطفال بها تظهر لديهم عظامٌ غير طبيعيةٍ، أما النساء الحوامل فقد يتعرضن</a:t>
            </a:r>
            <a:r>
              <a:rPr lang="ar-IQ" dirty="0">
                <a:cs typeface="+mj-cs"/>
              </a:rPr>
              <a:t> للولادة المبكرة </a:t>
            </a:r>
            <a:r>
              <a:rPr lang="ar-SA" dirty="0">
                <a:cs typeface="+mj-cs"/>
              </a:rPr>
              <a:t>او للاجهاض.</a:t>
            </a:r>
            <a:endParaRPr lang="en-US" dirty="0">
              <a:cs typeface="+mj-cs"/>
            </a:endParaRPr>
          </a:p>
          <a:p>
            <a:pPr marL="0" indent="0" algn="r">
              <a:buNone/>
            </a:pPr>
            <a:r>
              <a:rPr lang="ar-SA" b="1" u="sng" dirty="0" smtClean="0">
                <a:cs typeface="+mj-cs"/>
              </a:rPr>
              <a:t>الأعراض </a:t>
            </a:r>
            <a:r>
              <a:rPr lang="ar-SA" b="1" u="sng" dirty="0">
                <a:cs typeface="+mj-cs"/>
              </a:rPr>
              <a:t>الناجمة عن بعض المعادن الثقيلة</a:t>
            </a:r>
            <a:endParaRPr lang="en-US" b="1" dirty="0">
              <a:cs typeface="+mj-cs"/>
            </a:endParaRPr>
          </a:p>
          <a:p>
            <a:pPr marL="0" indent="0" algn="r">
              <a:buNone/>
            </a:pPr>
            <a:r>
              <a:rPr lang="ar-SA" dirty="0">
                <a:cs typeface="+mj-cs"/>
              </a:rPr>
              <a:t>قلة التنسيق , ضعف العضلات , صعوبات في السمع والكلام , تضرر الاعصاب في الوجه واليدين , تغيرات في البصر و مشاكل </a:t>
            </a:r>
            <a:r>
              <a:rPr lang="ar-SA" dirty="0" smtClean="0">
                <a:cs typeface="+mj-cs"/>
              </a:rPr>
              <a:t>بالمشي</a:t>
            </a:r>
            <a:endParaRPr lang="ar-IQ" dirty="0">
              <a:cs typeface="+mj-cs"/>
            </a:endParaRPr>
          </a:p>
        </p:txBody>
      </p:sp>
    </p:spTree>
    <p:extLst>
      <p:ext uri="{BB962C8B-B14F-4D97-AF65-F5344CB8AC3E}">
        <p14:creationId xmlns:p14="http://schemas.microsoft.com/office/powerpoint/2010/main" val="680419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7500" lnSpcReduction="20000"/>
          </a:bodyPr>
          <a:lstStyle/>
          <a:p>
            <a:pPr marL="0" indent="0" algn="r">
              <a:buNone/>
            </a:pPr>
            <a:r>
              <a:rPr lang="ar-SA" b="1" u="sng" dirty="0"/>
              <a:t>يمكن أن يصاب به الفرد أثناء</a:t>
            </a:r>
            <a:endParaRPr lang="en-US" dirty="0"/>
          </a:p>
          <a:p>
            <a:pPr marL="0" indent="0" algn="r">
              <a:buNone/>
            </a:pPr>
            <a:r>
              <a:rPr lang="ar-IQ" dirty="0"/>
              <a:t>استخراجه من المناجم او انتاجه او نقله</a:t>
            </a:r>
            <a:endParaRPr lang="en-US" dirty="0"/>
          </a:p>
          <a:p>
            <a:pPr marL="0" indent="0" algn="r">
              <a:buNone/>
            </a:pPr>
            <a:r>
              <a:rPr lang="ar-IQ" dirty="0"/>
              <a:t>استهلاك السمك او الماء الملوث بالزئبق</a:t>
            </a:r>
            <a:endParaRPr lang="en-US" dirty="0"/>
          </a:p>
          <a:p>
            <a:pPr marL="0" indent="0" algn="r">
              <a:buNone/>
            </a:pPr>
            <a:r>
              <a:rPr lang="ar-IQ" dirty="0"/>
              <a:t>استخراج وتكرير الذهب والفضة</a:t>
            </a:r>
            <a:endParaRPr lang="en-US" dirty="0"/>
          </a:p>
          <a:p>
            <a:pPr marL="0" indent="0" algn="r">
              <a:buNone/>
            </a:pPr>
            <a:r>
              <a:rPr lang="ar-IQ" dirty="0"/>
              <a:t> </a:t>
            </a:r>
            <a:endParaRPr lang="en-US" dirty="0"/>
          </a:p>
          <a:p>
            <a:pPr marL="0" indent="0" algn="r">
              <a:buNone/>
            </a:pPr>
            <a:r>
              <a:rPr lang="ar-SA" b="1" u="sng" dirty="0"/>
              <a:t>أعراض التسمم بمعدن الرصاص</a:t>
            </a:r>
            <a:endParaRPr lang="en-US" dirty="0"/>
          </a:p>
          <a:p>
            <a:pPr marL="0" indent="0" algn="r">
              <a:buNone/>
            </a:pPr>
            <a:r>
              <a:rPr lang="ar-IQ" b="1" dirty="0"/>
              <a:t>الامساك , السلوك العدواني , الانفعال , ارتفاع الضغط, فقدان الشهية , فقر الدم , صداع وتعب , فقدان الذاكرة , فقدان مهارات التطور بالنسبة للاطفال. </a:t>
            </a:r>
            <a:endParaRPr lang="en-US" dirty="0"/>
          </a:p>
          <a:p>
            <a:pPr marL="0" indent="0" algn="r">
              <a:buNone/>
            </a:pPr>
            <a:r>
              <a:rPr lang="ar-SA" b="1" u="sng" dirty="0"/>
              <a:t>يمكن أن يصاب به الفرد بسبب</a:t>
            </a:r>
            <a:endParaRPr lang="en-US" dirty="0"/>
          </a:p>
          <a:p>
            <a:pPr marL="0" indent="0" algn="r">
              <a:buNone/>
            </a:pPr>
            <a:r>
              <a:rPr lang="ar-SA" dirty="0"/>
              <a:t>السكن في منزلٍ يحوي طلاؤه نسبةً كبيرةً من الرصاص </a:t>
            </a:r>
            <a:endParaRPr lang="en-US" dirty="0"/>
          </a:p>
          <a:p>
            <a:pPr marL="0" indent="0" algn="r">
              <a:buNone/>
            </a:pPr>
            <a:r>
              <a:rPr lang="ar-SA" dirty="0"/>
              <a:t>القيام بأعمال البناء الصناعية أو إصلاح المشعاع (الرادييتر) أو عمليات الصهر</a:t>
            </a:r>
            <a:endParaRPr lang="en-US" dirty="0"/>
          </a:p>
          <a:p>
            <a:pPr marL="0" indent="0" algn="r">
              <a:buNone/>
            </a:pPr>
            <a:r>
              <a:rPr lang="ar-SA" dirty="0"/>
              <a:t>التواجد في ميادين الرماية</a:t>
            </a:r>
            <a:endParaRPr lang="en-US" dirty="0"/>
          </a:p>
          <a:p>
            <a:pPr marL="0" indent="0" algn="r">
              <a:buNone/>
            </a:pPr>
            <a:r>
              <a:rPr lang="ar-SA" dirty="0"/>
              <a:t>استخدام الكحل في مستحضرات التجميل</a:t>
            </a:r>
            <a:endParaRPr lang="en-US" dirty="0"/>
          </a:p>
          <a:p>
            <a:pPr marL="0" indent="0" algn="r">
              <a:buNone/>
            </a:pPr>
            <a:r>
              <a:rPr lang="ar-SA" dirty="0"/>
              <a:t>استخدام أصباغ الشعر</a:t>
            </a:r>
            <a:endParaRPr lang="en-US" dirty="0"/>
          </a:p>
          <a:p>
            <a:pPr marL="0" indent="0" algn="r">
              <a:buNone/>
            </a:pPr>
            <a:endParaRPr lang="ar-IQ" dirty="0"/>
          </a:p>
        </p:txBody>
      </p:sp>
    </p:spTree>
    <p:extLst>
      <p:ext uri="{BB962C8B-B14F-4D97-AF65-F5344CB8AC3E}">
        <p14:creationId xmlns:p14="http://schemas.microsoft.com/office/powerpoint/2010/main" val="3654521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lgn="r">
              <a:buNone/>
            </a:pPr>
            <a:r>
              <a:rPr lang="ar-SA" b="1" u="sng" dirty="0"/>
              <a:t>أعراض التسمم بمعدن الزرنيخ</a:t>
            </a:r>
            <a:endParaRPr lang="en-US" dirty="0"/>
          </a:p>
          <a:p>
            <a:pPr marL="0" indent="0" algn="r">
              <a:buNone/>
            </a:pPr>
            <a:r>
              <a:rPr lang="ar-SA" dirty="0"/>
              <a:t>الغثيان والإقياء والإسهال</a:t>
            </a:r>
            <a:r>
              <a:rPr lang="ar-IQ" dirty="0"/>
              <a:t> , </a:t>
            </a:r>
            <a:r>
              <a:rPr lang="ar-SA" dirty="0"/>
              <a:t>جلد محمر أو متورم , بقع جلدية كالثآليل والجروح , عدم انتظام ضربات القلب</a:t>
            </a:r>
            <a:r>
              <a:rPr lang="en-US" dirty="0"/>
              <a:t> .</a:t>
            </a:r>
            <a:r>
              <a:rPr lang="ar-SA" dirty="0"/>
              <a:t>  تشنجات عضلية</a:t>
            </a:r>
            <a:endParaRPr lang="en-US" dirty="0"/>
          </a:p>
          <a:p>
            <a:pPr marL="0" indent="0" algn="r">
              <a:buNone/>
            </a:pPr>
            <a:r>
              <a:rPr lang="ar-SA" b="1" u="sng" dirty="0"/>
              <a:t>يمكن أن يصاب به الفرد نتيجة</a:t>
            </a:r>
            <a:r>
              <a:rPr lang="en-US" b="1" dirty="0"/>
              <a:t>:</a:t>
            </a:r>
            <a:endParaRPr lang="en-US" dirty="0"/>
          </a:p>
          <a:p>
            <a:pPr marL="0" indent="0" algn="r">
              <a:buNone/>
            </a:pPr>
            <a:r>
              <a:rPr lang="ar-SA" dirty="0"/>
              <a:t>العمل قرب موقع للنفايات الخطرة</a:t>
            </a:r>
            <a:r>
              <a:rPr lang="en-US" dirty="0"/>
              <a:t>.</a:t>
            </a:r>
          </a:p>
          <a:p>
            <a:pPr marL="0" indent="0" algn="r">
              <a:buNone/>
            </a:pPr>
            <a:r>
              <a:rPr lang="ar-SA" dirty="0"/>
              <a:t>العيش في منطقةٍ تحوي معدلاتٍ مرتفعةً منه في الصخور والماء والتربة</a:t>
            </a:r>
            <a:r>
              <a:rPr lang="en-US" dirty="0"/>
              <a:t>.</a:t>
            </a:r>
          </a:p>
          <a:p>
            <a:pPr marL="0" indent="0" algn="r">
              <a:buNone/>
            </a:pPr>
            <a:r>
              <a:rPr lang="ar-SA" dirty="0"/>
              <a:t>ابتلاع المبيدات الحشرية أو مبيدات </a:t>
            </a:r>
            <a:r>
              <a:rPr lang="ar-SA" dirty="0" smtClean="0"/>
              <a:t>الأعشاب</a:t>
            </a:r>
            <a:r>
              <a:rPr lang="ar-SA" dirty="0"/>
              <a:t>تناول المأكولات البحرية أو الطحالب الملوثة بالزرنيخ</a:t>
            </a:r>
            <a:r>
              <a:rPr lang="en-US" dirty="0"/>
              <a:t>.</a:t>
            </a:r>
          </a:p>
          <a:p>
            <a:pPr marL="0" indent="0" algn="r">
              <a:buNone/>
            </a:pPr>
            <a:r>
              <a:rPr lang="ar-SA" dirty="0" smtClean="0"/>
              <a:t>شرب </a:t>
            </a:r>
            <a:r>
              <a:rPr lang="ar-SA" dirty="0"/>
              <a:t>الماء الملوث بالزرنيخ</a:t>
            </a:r>
            <a:endParaRPr lang="ar-IQ" dirty="0"/>
          </a:p>
        </p:txBody>
      </p:sp>
    </p:spTree>
    <p:extLst>
      <p:ext uri="{BB962C8B-B14F-4D97-AF65-F5344CB8AC3E}">
        <p14:creationId xmlns:p14="http://schemas.microsoft.com/office/powerpoint/2010/main" val="3988781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a:t>الحمية الأنسب لتجنّب سموم المعادن </a:t>
            </a:r>
            <a:r>
              <a:rPr lang="ar-SA" b="1" dirty="0" smtClean="0"/>
              <a:t>الثقيلة</a:t>
            </a:r>
            <a:endParaRPr lang="ar-IQ" dirty="0"/>
          </a:p>
        </p:txBody>
      </p:sp>
      <p:sp>
        <p:nvSpPr>
          <p:cNvPr id="3" name="Content Placeholder 2"/>
          <p:cNvSpPr>
            <a:spLocks noGrp="1"/>
          </p:cNvSpPr>
          <p:nvPr>
            <p:ph idx="1"/>
          </p:nvPr>
        </p:nvSpPr>
        <p:spPr/>
        <p:txBody>
          <a:bodyPr/>
          <a:lstStyle/>
          <a:p>
            <a:pPr marL="0" indent="0" algn="r">
              <a:buNone/>
            </a:pPr>
            <a:r>
              <a:rPr lang="ar-SA" b="1" u="sng" dirty="0"/>
              <a:t>الحمية الأنسب لتجنّب سموم المعادن الثقيلة</a:t>
            </a:r>
            <a:endParaRPr lang="en-US" b="1" i="1" dirty="0"/>
          </a:p>
          <a:p>
            <a:pPr marL="0" indent="0" algn="r">
              <a:buNone/>
            </a:pPr>
            <a:r>
              <a:rPr lang="ar-SA" dirty="0"/>
              <a:t>بشكلٍ عام؛ يجب تجنّب أنواع الأطعمة التالية، أو التخفيف منها على أقلّ تقدير</a:t>
            </a:r>
            <a:endParaRPr lang="en-US" dirty="0"/>
          </a:p>
          <a:p>
            <a:pPr marL="0" indent="0" algn="r">
              <a:buNone/>
            </a:pPr>
            <a:r>
              <a:rPr lang="ar-SA" dirty="0"/>
              <a:t>الأرز (خاصة البني) لأنه غالبًا ما يحتوي على الزرنيخ</a:t>
            </a:r>
            <a:endParaRPr lang="en-US" dirty="0"/>
          </a:p>
          <a:p>
            <a:pPr marL="0" indent="0" algn="r">
              <a:buNone/>
            </a:pPr>
            <a:r>
              <a:rPr lang="ar-SA" dirty="0"/>
              <a:t>بعض الأسماك كالأسماك الكبيرة والمعمرة لاحتوائها على زئبق أكثر</a:t>
            </a:r>
            <a:r>
              <a:rPr lang="en-US" dirty="0"/>
              <a:t>.</a:t>
            </a:r>
          </a:p>
          <a:p>
            <a:pPr marL="0" indent="0" algn="r">
              <a:buNone/>
            </a:pPr>
            <a:r>
              <a:rPr lang="ar-SA" dirty="0"/>
              <a:t>الكحول</a:t>
            </a:r>
            <a:r>
              <a:rPr lang="ar-IQ" dirty="0"/>
              <a:t> و </a:t>
            </a:r>
            <a:r>
              <a:rPr lang="ar-SA" dirty="0"/>
              <a:t>الأطعمة غير العضوية</a:t>
            </a:r>
            <a:endParaRPr lang="en-US" dirty="0"/>
          </a:p>
          <a:p>
            <a:pPr marL="0" indent="0" algn="r">
              <a:buNone/>
            </a:pPr>
            <a:endParaRPr lang="ar-IQ" dirty="0"/>
          </a:p>
        </p:txBody>
      </p:sp>
    </p:spTree>
    <p:extLst>
      <p:ext uri="{BB962C8B-B14F-4D97-AF65-F5344CB8AC3E}">
        <p14:creationId xmlns:p14="http://schemas.microsoft.com/office/powerpoint/2010/main" val="280936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IQ" sz="3200" b="1" dirty="0"/>
              <a:t>أستخدامات العناصر الثقيلة في الصناعات </a:t>
            </a:r>
            <a:r>
              <a:rPr lang="ar-IQ" sz="3200" b="1" dirty="0" smtClean="0"/>
              <a:t>المختلفة</a:t>
            </a:r>
            <a:endParaRPr lang="ar-IQ" sz="3200" dirty="0"/>
          </a:p>
        </p:txBody>
      </p:sp>
      <p:sp>
        <p:nvSpPr>
          <p:cNvPr id="3" name="Content Placeholder 2"/>
          <p:cNvSpPr>
            <a:spLocks noGrp="1"/>
          </p:cNvSpPr>
          <p:nvPr>
            <p:ph idx="1"/>
          </p:nvPr>
        </p:nvSpPr>
        <p:spPr/>
        <p:txBody>
          <a:bodyPr>
            <a:noAutofit/>
          </a:bodyPr>
          <a:lstStyle/>
          <a:p>
            <a:pPr marL="0" indent="0" algn="r" rtl="1">
              <a:buNone/>
            </a:pPr>
            <a:r>
              <a:rPr lang="ar-IQ" sz="1600" b="1" u="sng" dirty="0"/>
              <a:t>أستخدامات العناصر الثقيلة في الصناعات المختلفة :</a:t>
            </a:r>
            <a:endParaRPr lang="en-US" sz="1600" dirty="0"/>
          </a:p>
          <a:p>
            <a:pPr marL="0" indent="0" algn="r" rtl="1">
              <a:buNone/>
            </a:pPr>
            <a:r>
              <a:rPr lang="ar-IQ" sz="1600" dirty="0"/>
              <a:t> </a:t>
            </a:r>
            <a:endParaRPr lang="en-US" sz="1600" dirty="0"/>
          </a:p>
          <a:p>
            <a:pPr marL="0" indent="0" algn="r" rtl="1">
              <a:buNone/>
            </a:pPr>
            <a:r>
              <a:rPr lang="ar-IQ" sz="1600" b="1" dirty="0"/>
              <a:t>1- الرصاص : 3800  </a:t>
            </a:r>
            <a:r>
              <a:rPr lang="en-US" sz="1600" b="1" dirty="0"/>
              <a:t>x </a:t>
            </a:r>
            <a:r>
              <a:rPr lang="ar-IQ" sz="1600" b="1" dirty="0"/>
              <a:t>1000 طن /عشر سنوات </a:t>
            </a:r>
            <a:endParaRPr lang="en-US" sz="1600" dirty="0"/>
          </a:p>
          <a:p>
            <a:pPr marL="0" indent="0" algn="r" rtl="1">
              <a:buNone/>
            </a:pPr>
            <a:r>
              <a:rPr lang="ar-IQ" sz="1600" dirty="0"/>
              <a:t>  يدخل هذا العنصر في صناعة البطاريات ،الرصاص ومركبات الرصاص ،لأغراض السلامة .</a:t>
            </a:r>
            <a:endParaRPr lang="en-US" sz="1600" dirty="0"/>
          </a:p>
          <a:p>
            <a:pPr marL="0" indent="0" algn="r" rtl="1">
              <a:buNone/>
            </a:pPr>
            <a:r>
              <a:rPr lang="ar-IQ" sz="1600" dirty="0"/>
              <a:t> </a:t>
            </a:r>
            <a:endParaRPr lang="en-US" sz="1600" dirty="0"/>
          </a:p>
          <a:p>
            <a:pPr marL="0" indent="0" algn="r" rtl="1">
              <a:buNone/>
            </a:pPr>
            <a:r>
              <a:rPr lang="ar-IQ" sz="1600" b="1" dirty="0"/>
              <a:t>2- النحاس : 28500 </a:t>
            </a:r>
            <a:r>
              <a:rPr lang="en-US" sz="1600" b="1" dirty="0"/>
              <a:t>x </a:t>
            </a:r>
            <a:r>
              <a:rPr lang="ar-IQ" sz="1600" b="1" dirty="0"/>
              <a:t>1000  طن /عشر سنوات </a:t>
            </a:r>
            <a:endParaRPr lang="en-US" sz="1600" dirty="0"/>
          </a:p>
          <a:p>
            <a:pPr marL="0" indent="0" algn="r" rtl="1">
              <a:buNone/>
            </a:pPr>
            <a:r>
              <a:rPr lang="ar-IQ" sz="1600" dirty="0"/>
              <a:t> الصناعات الكهربائية ،السبائك ،مواد شبه موصلة كهربائيا ،مبيد للحشرات ،حافظ للخشب ،أصباغ ،معالجة النباتات ،أصباغ الوارنيش ،في طعام الحيوانات والدواجن .</a:t>
            </a:r>
            <a:endParaRPr lang="en-US" sz="1600" dirty="0"/>
          </a:p>
          <a:p>
            <a:pPr marL="0" indent="0" algn="r" rtl="1">
              <a:buNone/>
            </a:pPr>
            <a:r>
              <a:rPr lang="ar-IQ" sz="1600" dirty="0"/>
              <a:t> </a:t>
            </a:r>
            <a:endParaRPr lang="en-US" sz="1600" dirty="0"/>
          </a:p>
          <a:p>
            <a:pPr marL="0" indent="0" algn="r" rtl="1">
              <a:buNone/>
            </a:pPr>
            <a:r>
              <a:rPr lang="ar-IQ" sz="1600" b="1" dirty="0"/>
              <a:t>3- الكادميوم :150 </a:t>
            </a:r>
            <a:r>
              <a:rPr lang="en-US" sz="1600" b="1" dirty="0"/>
              <a:t>x </a:t>
            </a:r>
            <a:r>
              <a:rPr lang="ar-IQ" sz="1600" b="1" dirty="0"/>
              <a:t>1000 طن /عشر سنوات </a:t>
            </a:r>
            <a:endParaRPr lang="en-US" sz="1600" dirty="0"/>
          </a:p>
          <a:p>
            <a:pPr marL="0" indent="0" algn="r" rtl="1">
              <a:buNone/>
            </a:pPr>
            <a:r>
              <a:rPr lang="ar-IQ" sz="1600" dirty="0"/>
              <a:t> الطلاء الكهربائي ،البطاريات ، السبائك ،الشحوم ، الخلايا الضوئية ،البلاستك ،كمادة ألكترونية ،مبيد حيوي ،أنابيب التلفزيون ومصابيح الفلورسنت .</a:t>
            </a:r>
            <a:endParaRPr lang="en-US" sz="1600" dirty="0"/>
          </a:p>
          <a:p>
            <a:pPr marL="0" indent="0" algn="r" rtl="1">
              <a:buNone/>
            </a:pPr>
            <a:r>
              <a:rPr lang="ar-IQ" sz="1600" dirty="0"/>
              <a:t> </a:t>
            </a:r>
            <a:endParaRPr lang="en-US" sz="1600" dirty="0"/>
          </a:p>
          <a:p>
            <a:pPr marL="0" indent="0" algn="r" rtl="1">
              <a:buNone/>
            </a:pPr>
            <a:r>
              <a:rPr lang="ar-IQ" sz="1600" b="1" dirty="0"/>
              <a:t>4- الخارصين :63245</a:t>
            </a:r>
            <a:r>
              <a:rPr lang="en-US" sz="1600" b="1" dirty="0"/>
              <a:t>x</a:t>
            </a:r>
            <a:r>
              <a:rPr lang="ar-IQ" sz="1600" b="1" dirty="0"/>
              <a:t> 1000 طن /عشر سنوات</a:t>
            </a:r>
            <a:endParaRPr lang="en-US" sz="1600" dirty="0"/>
          </a:p>
          <a:p>
            <a:pPr marL="0" indent="0" algn="r" rtl="1">
              <a:buNone/>
            </a:pPr>
            <a:r>
              <a:rPr lang="ar-IQ" sz="1600" dirty="0"/>
              <a:t> السبائك ،نواتج عمليات الصب ،الكلفنة ، الطباعة ،الأصباغ ،تنقية الشحوم ، ترسيب الفضة والذهب ،صناعة المطاط ،ألياف النايلون ،حافظ للخشب .</a:t>
            </a:r>
            <a:endParaRPr lang="en-US" sz="1600" dirty="0"/>
          </a:p>
          <a:p>
            <a:pPr marL="0" indent="0" algn="r" rtl="1">
              <a:buNone/>
            </a:pPr>
            <a:r>
              <a:rPr lang="ar-IQ" sz="1600" dirty="0"/>
              <a:t> </a:t>
            </a:r>
            <a:endParaRPr lang="en-US" sz="1600" dirty="0"/>
          </a:p>
          <a:p>
            <a:pPr marL="0" indent="0" algn="r">
              <a:buNone/>
            </a:pPr>
            <a:endParaRPr lang="ar-IQ" sz="1600" dirty="0"/>
          </a:p>
        </p:txBody>
      </p:sp>
    </p:spTree>
    <p:extLst>
      <p:ext uri="{BB962C8B-B14F-4D97-AF65-F5344CB8AC3E}">
        <p14:creationId xmlns:p14="http://schemas.microsoft.com/office/powerpoint/2010/main" val="2603355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70000" lnSpcReduction="20000"/>
          </a:bodyPr>
          <a:lstStyle/>
          <a:p>
            <a:pPr marL="0" indent="0" algn="r" rtl="1">
              <a:buNone/>
            </a:pPr>
            <a:r>
              <a:rPr lang="ar-IQ" b="1" dirty="0"/>
              <a:t>- الكروم : 86200 </a:t>
            </a:r>
            <a:r>
              <a:rPr lang="en-US" b="1" dirty="0"/>
              <a:t>x </a:t>
            </a:r>
            <a:r>
              <a:rPr lang="ar-IQ" b="1" dirty="0"/>
              <a:t>1000 طن /عشر سنوات </a:t>
            </a:r>
            <a:endParaRPr lang="en-US" dirty="0"/>
          </a:p>
          <a:p>
            <a:pPr marL="0" indent="0" algn="r" rtl="1">
              <a:buNone/>
            </a:pPr>
            <a:r>
              <a:rPr lang="ar-IQ" dirty="0"/>
              <a:t>   السبائك الحديدية ،المخضبات ،عوامل للدباغة ،الطلاء الكهربائي ،عامل مساعد ،عامل مؤكسد ،المواد النارية .</a:t>
            </a:r>
            <a:endParaRPr lang="en-US" dirty="0"/>
          </a:p>
          <a:p>
            <a:pPr marL="0" indent="0" algn="r" rtl="1">
              <a:buNone/>
            </a:pPr>
            <a:r>
              <a:rPr lang="ar-IQ" dirty="0"/>
              <a:t> </a:t>
            </a:r>
            <a:endParaRPr lang="en-US" dirty="0"/>
          </a:p>
          <a:p>
            <a:pPr marL="0" indent="0" algn="r" rtl="1">
              <a:buNone/>
            </a:pPr>
            <a:r>
              <a:rPr lang="ar-IQ" b="1" dirty="0"/>
              <a:t>6- الزئبق:70 </a:t>
            </a:r>
            <a:r>
              <a:rPr lang="en-US" b="1" dirty="0"/>
              <a:t>x </a:t>
            </a:r>
            <a:r>
              <a:rPr lang="ar-IQ" b="1" dirty="0"/>
              <a:t>1000 طن /عشر سنوات </a:t>
            </a:r>
            <a:endParaRPr lang="en-US" dirty="0"/>
          </a:p>
          <a:p>
            <a:pPr marL="0" indent="0" algn="r" rtl="1">
              <a:buNone/>
            </a:pPr>
            <a:r>
              <a:rPr lang="ar-IQ" dirty="0"/>
              <a:t> صناعة المحارير ،البارومترات ،الموصلات الكهربائية ،عامل تبريد ،عامل مساعد ،معقم ،مواد كلورية قلوية ،مواد حافظة ،مبيد فطريات ،تعفير البذور .</a:t>
            </a:r>
            <a:endParaRPr lang="en-US" dirty="0"/>
          </a:p>
          <a:p>
            <a:pPr marL="0" indent="0" algn="r" rtl="1">
              <a:buNone/>
            </a:pPr>
            <a:r>
              <a:rPr lang="ar-IQ" dirty="0"/>
              <a:t> </a:t>
            </a:r>
            <a:endParaRPr lang="en-US" dirty="0"/>
          </a:p>
          <a:p>
            <a:pPr marL="0" indent="0" algn="r" rtl="1">
              <a:buNone/>
            </a:pPr>
            <a:r>
              <a:rPr lang="ar-IQ" b="1" dirty="0"/>
              <a:t>7- الزرنيخ : 41 </a:t>
            </a:r>
            <a:r>
              <a:rPr lang="en-US" b="1" dirty="0"/>
              <a:t>x </a:t>
            </a:r>
            <a:r>
              <a:rPr lang="ar-IQ" b="1" dirty="0"/>
              <a:t>1000طن /عشر سنوات </a:t>
            </a:r>
            <a:endParaRPr lang="en-US" dirty="0"/>
          </a:p>
          <a:p>
            <a:pPr marL="0" indent="0" algn="r" rtl="1">
              <a:buNone/>
            </a:pPr>
            <a:r>
              <a:rPr lang="ar-IQ" dirty="0"/>
              <a:t> صناعة السبائك ،موااد طبية وصيدلانية ،مبيد حيوي ،حافظ للأخشاب ،البطاريات ،مبيد الحشرات ،مبيد للأعشاب ،للأسلحة الكيمياوية .</a:t>
            </a:r>
            <a:endParaRPr lang="en-US" dirty="0"/>
          </a:p>
          <a:p>
            <a:pPr marL="0" indent="0" algn="r" rtl="1">
              <a:buNone/>
            </a:pPr>
            <a:r>
              <a:rPr lang="ar-IQ" dirty="0"/>
              <a:t> </a:t>
            </a:r>
            <a:endParaRPr lang="en-US" dirty="0"/>
          </a:p>
          <a:p>
            <a:pPr marL="0" indent="0" algn="r" rtl="1">
              <a:buNone/>
            </a:pPr>
            <a:r>
              <a:rPr lang="ar-IQ" b="1" dirty="0"/>
              <a:t>8- النيكل :700 </a:t>
            </a:r>
            <a:r>
              <a:rPr lang="en-US" b="1" dirty="0"/>
              <a:t>x </a:t>
            </a:r>
            <a:r>
              <a:rPr lang="ar-IQ" b="1" dirty="0"/>
              <a:t>1000 </a:t>
            </a:r>
            <a:r>
              <a:rPr lang="en-US" b="1" dirty="0"/>
              <a:t>x </a:t>
            </a:r>
            <a:r>
              <a:rPr lang="ar-IQ" b="1" dirty="0"/>
              <a:t>1000  طن /عشر سنوات </a:t>
            </a:r>
            <a:endParaRPr lang="en-US" dirty="0"/>
          </a:p>
          <a:p>
            <a:pPr marL="0" indent="0" algn="r" rtl="1">
              <a:buNone/>
            </a:pPr>
            <a:r>
              <a:rPr lang="ar-IQ" dirty="0"/>
              <a:t> سبائك الحديد والنحاس ،الطلاء الكهربائي ،البطاريات ،هدرجة الدهون .</a:t>
            </a:r>
            <a:endParaRPr lang="en-US" dirty="0"/>
          </a:p>
          <a:p>
            <a:pPr marL="0" indent="0" algn="r">
              <a:buNone/>
            </a:pPr>
            <a:r>
              <a:rPr lang="ar-IQ" dirty="0"/>
              <a:t> </a:t>
            </a:r>
            <a:endParaRPr lang="en-US" dirty="0"/>
          </a:p>
          <a:p>
            <a:pPr marL="0" indent="0" algn="r">
              <a:buNone/>
            </a:pPr>
            <a:endParaRPr lang="ar-IQ" dirty="0"/>
          </a:p>
        </p:txBody>
      </p:sp>
    </p:spTree>
    <p:extLst>
      <p:ext uri="{BB962C8B-B14F-4D97-AF65-F5344CB8AC3E}">
        <p14:creationId xmlns:p14="http://schemas.microsoft.com/office/powerpoint/2010/main" val="22357551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376</Words>
  <Application>Microsoft Office PowerPoint</Application>
  <PresentationFormat>On-screen Show (4:3)</PresentationFormat>
  <Paragraphs>64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مخاطر سُمّية المعادن الثقيلة</vt:lpstr>
      <vt:lpstr>PowerPoint Presentation</vt:lpstr>
      <vt:lpstr>PowerPoint Presentation</vt:lpstr>
      <vt:lpstr>PowerPoint Presentation</vt:lpstr>
      <vt:lpstr>الحمية الأنسب لتجنّب سموم المعادن الثقيلة</vt:lpstr>
      <vt:lpstr>أستخدامات العناصر الثقيلة في الصناعات المختلفة</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مخاطر سُمّية المعادن الثقيلة</dc:title>
  <dc:creator>Wafa</dc:creator>
  <cp:lastModifiedBy>Wafa</cp:lastModifiedBy>
  <cp:revision>1</cp:revision>
  <dcterms:created xsi:type="dcterms:W3CDTF">2006-08-16T00:00:00Z</dcterms:created>
  <dcterms:modified xsi:type="dcterms:W3CDTF">2020-03-03T20:22:19Z</dcterms:modified>
</cp:coreProperties>
</file>